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497B4"/>
    <a:srgbClr val="049CB8"/>
    <a:srgbClr val="024652"/>
    <a:srgbClr val="EE7836"/>
    <a:srgbClr val="012A31"/>
    <a:srgbClr val="037C92"/>
    <a:srgbClr val="05BADF"/>
    <a:srgbClr val="3E4649"/>
    <a:srgbClr val="56C4C3"/>
    <a:srgbClr val="05B2D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35" autoAdjust="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C9AD6-98DD-48F4-8144-5B65E4439289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0D2B6-341A-444B-A24B-26878B8210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733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944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163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513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223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2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884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234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3" hasCustomPrompt="1"/>
          </p:nvPr>
        </p:nvSpPr>
        <p:spPr>
          <a:xfrm>
            <a:off x="914400" y="914400"/>
            <a:ext cx="1219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dirty="0" smtClean="0"/>
              <a:t>照片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99142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010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717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4FEE65-09E9-445B-A032-CFB63FC08CAA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C2A770-FA75-4201-876F-9E970225F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781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slide" Target="../slides/slide5.xml"/><Relationship Id="rId26" Type="http://schemas.microsoft.com/office/2007/relationships/hdphoto" Target="../media/hdphoto4.wdp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slide" Target="../slides/slide4.xml"/><Relationship Id="rId25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3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microsoft.com/office/2007/relationships/hdphoto" Target="../media/hdphoto3.wdp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2.xml"/><Relationship Id="rId23" Type="http://schemas.openxmlformats.org/officeDocument/2006/relationships/image" Target="../media/image4.png"/><Relationship Id="rId28" Type="http://schemas.microsoft.com/office/2007/relationships/hdphoto" Target="../media/hdphoto5.wdp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1.xml"/><Relationship Id="rId22" Type="http://schemas.microsoft.com/office/2007/relationships/hdphoto" Target="../media/hdphoto2.wdp"/><Relationship Id="rId27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0000"/>
            <a:lum/>
          </a:blip>
          <a:srcRect/>
          <a:stretch>
            <a:fillRect l="20000" t="6000" r="24000" b="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>
            <a:hlinkClick r:id="rId14" action="ppaction://hlinksldjump"/>
          </p:cNvPr>
          <p:cNvSpPr/>
          <p:nvPr userDrawn="1"/>
        </p:nvSpPr>
        <p:spPr>
          <a:xfrm>
            <a:off x="0" y="4953000"/>
            <a:ext cx="1828800" cy="1905000"/>
          </a:xfrm>
          <a:prstGeom prst="rect">
            <a:avLst/>
          </a:prstGeom>
          <a:solidFill>
            <a:srgbClr val="05B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15" action="ppaction://hlinksldjump"/>
          </p:cNvPr>
          <p:cNvSpPr/>
          <p:nvPr userDrawn="1"/>
        </p:nvSpPr>
        <p:spPr>
          <a:xfrm>
            <a:off x="1828800" y="4953000"/>
            <a:ext cx="1828800" cy="1905000"/>
          </a:xfrm>
          <a:prstGeom prst="rect">
            <a:avLst/>
          </a:prstGeom>
          <a:solidFill>
            <a:srgbClr val="037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16" action="ppaction://hlinksldjump"/>
          </p:cNvPr>
          <p:cNvSpPr/>
          <p:nvPr userDrawn="1"/>
        </p:nvSpPr>
        <p:spPr>
          <a:xfrm>
            <a:off x="3657600" y="4953000"/>
            <a:ext cx="1828800" cy="1905000"/>
          </a:xfrm>
          <a:prstGeom prst="rect">
            <a:avLst/>
          </a:prstGeom>
          <a:solidFill>
            <a:srgbClr val="0246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17" action="ppaction://hlinksldjump"/>
          </p:cNvPr>
          <p:cNvSpPr/>
          <p:nvPr userDrawn="1"/>
        </p:nvSpPr>
        <p:spPr>
          <a:xfrm>
            <a:off x="5486400" y="4953000"/>
            <a:ext cx="1828800" cy="1905000"/>
          </a:xfrm>
          <a:prstGeom prst="rect">
            <a:avLst/>
          </a:prstGeom>
          <a:solidFill>
            <a:srgbClr val="05BA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18" action="ppaction://hlinksldjump"/>
          </p:cNvPr>
          <p:cNvSpPr/>
          <p:nvPr userDrawn="1"/>
        </p:nvSpPr>
        <p:spPr>
          <a:xfrm>
            <a:off x="7315200" y="4953000"/>
            <a:ext cx="1828800" cy="1905000"/>
          </a:xfrm>
          <a:prstGeom prst="rect">
            <a:avLst/>
          </a:prstGeom>
          <a:solidFill>
            <a:srgbClr val="049C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4953000"/>
            <a:ext cx="1828800" cy="304800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800" b="1" dirty="0" smtClean="0"/>
              <a:t>个人情况</a:t>
            </a:r>
            <a:endParaRPr lang="en-US" sz="1800" b="1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828800" y="4953000"/>
            <a:ext cx="1828800" cy="304800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教学任务</a:t>
            </a:r>
            <a:endParaRPr lang="en-US" b="1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3657600" y="4953000"/>
            <a:ext cx="1828800" cy="304800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科研任务</a:t>
            </a:r>
            <a:endParaRPr lang="en-US" b="1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5486400" y="4953000"/>
            <a:ext cx="1828800" cy="304800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访学情况</a:t>
            </a:r>
            <a:endParaRPr lang="en-US" b="1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7315200" y="4953000"/>
            <a:ext cx="1828800" cy="304800"/>
          </a:xfrm>
          <a:prstGeom prst="rect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科研经费</a:t>
            </a:r>
            <a:endParaRPr lang="en-US" b="1" dirty="0"/>
          </a:p>
        </p:txBody>
      </p:sp>
      <p:pic>
        <p:nvPicPr>
          <p:cNvPr id="17" name="Picture 3" descr="C:\Users\Tom\Desktop\windows8_icons\PNG\Business\approval\approval-128.png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 xmlns="">
                  <a14:imgLayer r:embed="rId2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70799" y="5467815"/>
            <a:ext cx="517602" cy="51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 xmlns="">
                  <a14:imgLayer r:embed="rId22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141999" y="5467815"/>
            <a:ext cx="517602" cy="51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BEBA8EAE-BF5A-486C-A8C5-ECC9F3942E4B}">
                <a14:imgProps xmlns:a14="http://schemas.microsoft.com/office/drawing/2010/main" xmlns="">
                  <a14:imgLayer r:embed="rId2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313199" y="5467815"/>
            <a:ext cx="517602" cy="51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 userDrawn="1"/>
        </p:nvPicPr>
        <p:blipFill>
          <a:blip r:embed="rId25" cstate="print">
            <a:extLst>
              <a:ext uri="{BEBA8EAE-BF5A-486C-A8C5-ECC9F3942E4B}">
                <a14:imgProps xmlns:a14="http://schemas.microsoft.com/office/drawing/2010/main" xmlns="">
                  <a14:imgLayer r:embed="rId26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484399" y="5467815"/>
            <a:ext cx="517602" cy="51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 userDrawn="1"/>
        </p:nvPicPr>
        <p:blipFill>
          <a:blip r:embed="rId27" cstate="print">
            <a:extLst>
              <a:ext uri="{BEBA8EAE-BF5A-486C-A8C5-ECC9F3942E4B}">
                <a14:imgProps xmlns:a14="http://schemas.microsoft.com/office/drawing/2010/main" xmlns="">
                  <a14:imgLayer r:embed="rId28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55599" y="5467815"/>
            <a:ext cx="517602" cy="51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 userDrawn="1"/>
        </p:nvSpPr>
        <p:spPr>
          <a:xfrm>
            <a:off x="107548" y="6096000"/>
            <a:ext cx="161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人才基本情况介绍</a:t>
            </a:r>
            <a:endParaRPr lang="en-US" sz="1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1936348" y="6096000"/>
            <a:ext cx="1613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承担本科生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研究生课程情况</a:t>
            </a:r>
            <a:endParaRPr lang="en-US" sz="1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3765089" y="6096000"/>
            <a:ext cx="161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完成科研任务情况</a:t>
            </a:r>
            <a:endParaRPr lang="en-US" sz="1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5593948" y="6096000"/>
            <a:ext cx="1613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赴国内外科研院所学习情况</a:t>
            </a:r>
            <a:endParaRPr lang="en-US" sz="1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7422748" y="6096000"/>
            <a:ext cx="161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科研经费使用情况</a:t>
            </a:r>
            <a:endParaRPr lang="en-US" sz="1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2" name="link 1">
            <a:hlinkClick r:id="rId14" action="ppaction://hlinksldjump"/>
          </p:cNvPr>
          <p:cNvSpPr/>
          <p:nvPr userDrawn="1"/>
        </p:nvSpPr>
        <p:spPr>
          <a:xfrm>
            <a:off x="0" y="5257800"/>
            <a:ext cx="18288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ink 2">
            <a:hlinkClick r:id="rId15" action="ppaction://hlinksldjump"/>
          </p:cNvPr>
          <p:cNvSpPr/>
          <p:nvPr userDrawn="1"/>
        </p:nvSpPr>
        <p:spPr>
          <a:xfrm>
            <a:off x="1828800" y="5257800"/>
            <a:ext cx="18288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4" name="link 3">
            <a:hlinkClick r:id="rId16" action="ppaction://hlinksldjump"/>
          </p:cNvPr>
          <p:cNvSpPr/>
          <p:nvPr userDrawn="1"/>
        </p:nvSpPr>
        <p:spPr>
          <a:xfrm>
            <a:off x="3657600" y="5257800"/>
            <a:ext cx="18288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5" name="link 4">
            <a:hlinkClick r:id="rId17" action="ppaction://hlinksldjump"/>
          </p:cNvPr>
          <p:cNvSpPr/>
          <p:nvPr userDrawn="1"/>
        </p:nvSpPr>
        <p:spPr>
          <a:xfrm>
            <a:off x="5486400" y="5257800"/>
            <a:ext cx="18288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6" name="link 5">
            <a:hlinkClick r:id="rId18" action="ppaction://hlinksldjump"/>
          </p:cNvPr>
          <p:cNvSpPr/>
          <p:nvPr userDrawn="1"/>
        </p:nvSpPr>
        <p:spPr>
          <a:xfrm>
            <a:off x="7315200" y="5257800"/>
            <a:ext cx="18288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49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microsoft.com/office/2007/relationships/hdphoto" Target="../media/hdphoto7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microsoft.com/office/2007/relationships/hdphoto" Target="../media/hdphoto10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microsoft.com/office/2007/relationships/hdphoto" Target="../media/hdphoto9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microsoft.com/office/2007/relationships/hdphoto" Target="../media/hdphoto8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20000"/>
            <a:lum/>
          </a:blip>
          <a:srcRect/>
          <a:stretch>
            <a:fillRect l="27000" t="15000" r="22000" b="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2514600" y="1371600"/>
            <a:ext cx="5029200" cy="2326888"/>
            <a:chOff x="2895600" y="776972"/>
            <a:chExt cx="5029200" cy="2174487"/>
          </a:xfrm>
        </p:grpSpPr>
        <p:sp>
          <p:nvSpPr>
            <p:cNvPr id="3" name="Rectangle 2"/>
            <p:cNvSpPr/>
            <p:nvPr/>
          </p:nvSpPr>
          <p:spPr>
            <a:xfrm>
              <a:off x="2895600" y="776972"/>
              <a:ext cx="5029200" cy="2174487"/>
            </a:xfrm>
            <a:prstGeom prst="rect">
              <a:avLst/>
            </a:prstGeom>
            <a:solidFill>
              <a:srgbClr val="05B2D2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3124200" y="990600"/>
              <a:ext cx="4572000" cy="1207418"/>
              <a:chOff x="3124200" y="990600"/>
              <a:chExt cx="4572000" cy="1207418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124200" y="990600"/>
                <a:ext cx="3567836" cy="611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800" b="1" dirty="0" smtClean="0">
                    <a:solidFill>
                      <a:schemeClr val="bg1"/>
                    </a:solidFill>
                    <a:latin typeface="Segoe UI Semibold" panose="020B0702040204020203" pitchFamily="34" charset="0"/>
                  </a:rPr>
                  <a:t>伏羲杰出人才</a:t>
                </a:r>
                <a:endParaRPr lang="en-US" altLang="zh-CN" sz="2800" b="1" dirty="0" smtClean="0">
                  <a:solidFill>
                    <a:schemeClr val="bg1"/>
                  </a:solidFill>
                  <a:latin typeface="Segoe UI Semibold" panose="020B0702040204020203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124200" y="1773901"/>
                <a:ext cx="4572000" cy="4241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b="1" dirty="0" smtClean="0">
                    <a:solidFill>
                      <a:schemeClr val="bg1"/>
                    </a:solidFill>
                    <a:latin typeface="Segoe UI Semibold" panose="020B0702040204020203" pitchFamily="34" charset="0"/>
                  </a:rPr>
                  <a:t>潘晓婷，女，体育教学部教授，硕士生导师</a:t>
                </a:r>
                <a:endParaRPr lang="en-US" b="1" dirty="0" smtClean="0">
                  <a:solidFill>
                    <a:schemeClr val="bg1"/>
                  </a:solidFill>
                  <a:latin typeface="Segoe UI Semibold" panose="020B0702040204020203" pitchFamily="34" charset="0"/>
                </a:endParaRPr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0" y="6705600"/>
            <a:ext cx="1828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图片占位符 12" descr="3ece2516bb763cb0.jpg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/>
          <a:srcRect t="11404" b="11404"/>
          <a:stretch>
            <a:fillRect/>
          </a:stretch>
        </p:blipFill>
        <p:spPr>
          <a:xfrm>
            <a:off x="685800" y="1600200"/>
            <a:ext cx="1676400" cy="19410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矩形 8"/>
          <p:cNvSpPr/>
          <p:nvPr/>
        </p:nvSpPr>
        <p:spPr>
          <a:xfrm>
            <a:off x="1530068" y="304800"/>
            <a:ext cx="66704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甘肃农业大学</a:t>
            </a:r>
            <a:r>
              <a:rPr lang="zh-CN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伏羲</a:t>
            </a:r>
            <a:r>
              <a:rPr lang="zh-CN" alt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学者</a:t>
            </a:r>
            <a:r>
              <a:rPr lang="zh-CN" alt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年度</a:t>
            </a:r>
            <a:r>
              <a:rPr lang="zh-CN" alt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考核</a:t>
            </a:r>
            <a:endParaRPr lang="zh-CN" alt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345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828800" y="6705600"/>
            <a:ext cx="1828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"/>
          <p:cNvSpPr/>
          <p:nvPr/>
        </p:nvSpPr>
        <p:spPr>
          <a:xfrm>
            <a:off x="432000" y="533400"/>
            <a:ext cx="8280000" cy="4320000"/>
          </a:xfrm>
          <a:prstGeom prst="rect">
            <a:avLst/>
          </a:prstGeom>
          <a:solidFill>
            <a:srgbClr val="0497B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600200" y="685800"/>
            <a:ext cx="333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教学任务：</a:t>
            </a:r>
            <a:endParaRPr lang="en-US" sz="2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8201" y="1295400"/>
            <a:ext cx="76961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承担本科生课程：</a:t>
            </a:r>
            <a:endParaRPr lang="en-US" altLang="zh-CN" sz="2000" b="1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2013.09-2013.12  </a:t>
            </a:r>
            <a:r>
              <a:rPr lang="zh-CN" altLang="zh-CN" sz="2000" b="1" dirty="0" smtClean="0">
                <a:solidFill>
                  <a:schemeClr val="bg1"/>
                </a:solidFill>
                <a:latin typeface="+mn-ea"/>
              </a:rPr>
              <a:t>土壤肥料学 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  </a:t>
            </a:r>
            <a:r>
              <a:rPr lang="zh-CN" altLang="zh-CN" sz="2000" b="1" dirty="0" smtClean="0">
                <a:solidFill>
                  <a:schemeClr val="bg1"/>
                </a:solidFill>
                <a:latin typeface="+mn-ea"/>
              </a:rPr>
              <a:t>学生数：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125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人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   </a:t>
            </a:r>
            <a:r>
              <a:rPr lang="zh-CN" altLang="zh-CN" sz="2000" b="1" dirty="0" smtClean="0">
                <a:solidFill>
                  <a:schemeClr val="bg1"/>
                </a:solidFill>
                <a:latin typeface="+mn-ea"/>
              </a:rPr>
              <a:t>学时数：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64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2014.01-2014.06  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有机化学     学生数：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52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人    </a:t>
            </a:r>
            <a:r>
              <a:rPr lang="zh-CN" altLang="zh-CN" sz="2000" b="1" dirty="0" smtClean="0">
                <a:solidFill>
                  <a:schemeClr val="bg1"/>
                </a:solidFill>
                <a:latin typeface="+mn-ea"/>
              </a:rPr>
              <a:t>学时数：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48</a:t>
            </a:r>
            <a:endParaRPr lang="zh-CN" altLang="zh-CN" sz="2000" b="1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承担研究生课程：</a:t>
            </a:r>
            <a:endParaRPr lang="en-US" altLang="zh-CN" sz="2000" b="1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2013.09-2013.12  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生物学       学生数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45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人      学时数：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64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培养研究生：</a:t>
            </a:r>
            <a:endParaRPr lang="en-US" altLang="zh-CN" sz="2000" b="1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培养硕士研究生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3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人，博士研究生</a:t>
            </a:r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+mn-ea"/>
              </a:rPr>
              <a:t>人</a:t>
            </a:r>
          </a:p>
          <a:p>
            <a:pPr>
              <a:lnSpc>
                <a:spcPct val="150000"/>
              </a:lnSpc>
            </a:pPr>
            <a:endParaRPr lang="en-US" altLang="zh-CN" sz="2000" b="1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sz="2000" b="1" dirty="0" smtClean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914400" y="685800"/>
            <a:ext cx="400514" cy="400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01117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57600" y="6705600"/>
            <a:ext cx="1828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"/>
          <p:cNvSpPr/>
          <p:nvPr/>
        </p:nvSpPr>
        <p:spPr>
          <a:xfrm>
            <a:off x="381000" y="533400"/>
            <a:ext cx="8280000" cy="4320000"/>
          </a:xfrm>
          <a:prstGeom prst="rect">
            <a:avLst/>
          </a:prstGeom>
          <a:solidFill>
            <a:srgbClr val="02465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371600" y="838200"/>
            <a:ext cx="333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科研任务</a:t>
            </a:r>
            <a:r>
              <a:rPr lang="en-US" altLang="zh-CN" sz="2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:</a:t>
            </a:r>
            <a:endParaRPr lang="en-US" sz="2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6799" y="1295400"/>
            <a:ext cx="70866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1.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发表论文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3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篇：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1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Changes in antioxidant capacity, levels of soluble sugar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err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totalpolyphenol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, </a:t>
            </a:r>
            <a:r>
              <a:rPr lang="en-US" altLang="zh-CN" sz="1400" b="1" dirty="0" err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organosulfur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 compound and constituents in garlic clove during storage, Industrial Crops and Products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2015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69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SCI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 IF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：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3.20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欠发达地区农民专业合作社信贷融资与成长发育的实证分析，中国农村经济，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2011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(7)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 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CSCD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c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endParaRPr lang="zh-CN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3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甘肃农业循环经济发展综合评价和制约因素诊断及对策，农业现代化研究，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2011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32(2)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，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CSCD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（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c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）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2.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承担项目</a:t>
            </a: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1</a:t>
            </a:r>
            <a:r>
              <a:rPr lang="zh-CN" altLang="en-US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项：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(1)</a:t>
            </a:r>
            <a:r>
              <a:rPr lang="zh-CN" altLang="zh-CN" sz="1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主持国家社科基金“欠发达地区农民合作社剩余侵蚀、功能漂移与规范化发展研究”</a:t>
            </a:r>
            <a:endParaRPr lang="en-US" altLang="zh-CN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endParaRPr lang="en-US" sz="14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62000" y="838200"/>
            <a:ext cx="476714" cy="476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05224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86400" y="6705600"/>
            <a:ext cx="1828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"/>
          <p:cNvSpPr/>
          <p:nvPr/>
        </p:nvSpPr>
        <p:spPr>
          <a:xfrm>
            <a:off x="495300" y="533400"/>
            <a:ext cx="8153400" cy="4267200"/>
          </a:xfrm>
          <a:prstGeom prst="rect">
            <a:avLst/>
          </a:prstGeom>
          <a:solidFill>
            <a:srgbClr val="05B2D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447800" y="914400"/>
            <a:ext cx="333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访学情况</a:t>
            </a:r>
            <a:endParaRPr lang="en-US" sz="2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90601" y="1828800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2014</a:t>
            </a:r>
            <a:r>
              <a:rPr lang="zh-CN" alt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年</a:t>
            </a:r>
            <a:r>
              <a:rPr lang="en-US" altLang="zh-CN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</a:t>
            </a:r>
            <a:r>
              <a:rPr lang="zh-CN" alt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月</a:t>
            </a:r>
            <a:r>
              <a:rPr lang="en-US" altLang="zh-CN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-2014</a:t>
            </a:r>
            <a:r>
              <a:rPr lang="zh-CN" alt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年</a:t>
            </a:r>
            <a:r>
              <a:rPr lang="en-US" altLang="zh-CN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12</a:t>
            </a:r>
            <a:r>
              <a:rPr lang="zh-CN" alt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月赴加拿大进行学术访问</a:t>
            </a:r>
            <a:endParaRPr lang="en-US" sz="20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38200" y="9906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63347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315200" y="6705600"/>
            <a:ext cx="1828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"/>
          <p:cNvSpPr/>
          <p:nvPr/>
        </p:nvSpPr>
        <p:spPr>
          <a:xfrm>
            <a:off x="457200" y="457200"/>
            <a:ext cx="8280000" cy="4320000"/>
          </a:xfrm>
          <a:prstGeom prst="rect">
            <a:avLst/>
          </a:prstGeom>
          <a:solidFill>
            <a:srgbClr val="049CB8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0" y="990600"/>
            <a:ext cx="333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科研经费</a:t>
            </a:r>
            <a:endParaRPr lang="en-US" sz="24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62000" y="9906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90601" y="1828800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科研经费使用情况</a:t>
            </a:r>
            <a:endParaRPr lang="en-US" sz="2000" b="1" dirty="0" smtClean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6089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ARTICULATE_SLIDE_COUNT" val="12"/>
  <p:tag name="ARTICULATE_REFERENCE_COUNT" val="0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TAG_BACKING_FORM_KEY" val="2755208-c:\users\tom\desktop\tablet-template\tablet-template.pptx"/>
  <p:tag name="ARTICULATE_PRESENTER_VERSION" val="7"/>
  <p:tag name="ARTICULATE_USED_PAGE_ORIENTATION" val="1"/>
  <p:tag name="ARTICULATE_USED_PAGE_SIZ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NAV_LEVEL" val="1"/>
  <p:tag name="ARTICULATE_SLIDE_PRESENTER_GUID" val="0f5606f2-398a-4188-9bcf-df026e84a768"/>
  <p:tag name="ARTICULATE_SLIDE_PAUSE" val="1"/>
  <p:tag name="ARTICULATE_LOCK_SLIDE" val="0"/>
  <p:tag name="ARTICULATE_HIDE_SLIDE" val="1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False"/>
  <p:tag name="ARTICULATE_PLAYER_CONTROL_PLAYPAUSE" val="False"/>
  <p:tag name="ARTICULATE_NEXT_BUTTON_ID" val="262"/>
  <p:tag name="ARTICULATE_PREV_BUTTON_ID" val="256"/>
  <p:tag name="ARTICULATE_USED_LAYOUT" val="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7"/>
  <p:tag name="ARTICULATE_NAV_LEVEL" val="1"/>
  <p:tag name="ARTICULATE_SLIDE_PRESENTER_GUID" val="0f5606f2-398a-4188-9bcf-df026e84a768"/>
  <p:tag name="ARTICULATE_SLIDE_PAUSE" val="1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False"/>
  <p:tag name="ARTICULATE_PLAYER_CONTROL_PLAYPAUSE" val="False"/>
  <p:tag name="ARTICULATE_NEXT_BUTTON_ID" val="258"/>
  <p:tag name="ARTICULATE_PREV_BUTTON_ID" val="256"/>
  <p:tag name="ARTICULATE_USED_LAYOUT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8"/>
  <p:tag name="ARTICULATE_NAV_LEVEL" val="1"/>
  <p:tag name="ARTICULATE_SLIDE_PRESENTER_GUID" val="0f5606f2-398a-4188-9bcf-df026e84a768"/>
  <p:tag name="ARTICULATE_SLIDE_PAUSE" val="1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False"/>
  <p:tag name="ARTICULATE_PLAYER_CONTROL_PLAYPAUSE" val="False"/>
  <p:tag name="ARTICULATE_NEXT_BUTTON_ID" val="259"/>
  <p:tag name="ARTICULATE_PREV_BUTTON_ID" val="257"/>
  <p:tag name="ARTICULATE_USED_LAYOUT" val="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NAV_LEVEL" val="1"/>
  <p:tag name="ARTICULATE_SLIDE_PRESENTER_GUID" val="0f5606f2-398a-4188-9bcf-df026e84a768"/>
  <p:tag name="ARTICULATE_SLIDE_PAUSE" val="1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False"/>
  <p:tag name="ARTICULATE_PLAYER_CONTROL_PLAYPAUSE" val="False"/>
  <p:tag name="ARTICULATE_NEXT_BUTTON_ID" val="260"/>
  <p:tag name="ARTICULATE_PREV_BUTTON_ID" val="258"/>
  <p:tag name="ARTICULATE_USED_LAYOUT" val="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0"/>
  <p:tag name="ARTICULATE_NAV_LEVEL" val="1"/>
  <p:tag name="ARTICULATE_SLIDE_PRESENTER_GUID" val="0f5606f2-398a-4188-9bcf-df026e84a768"/>
  <p:tag name="ARTICULATE_SLIDE_PAUSE" val="1"/>
  <p:tag name="ARTICULATE_LOCK_SLIDE" val="0"/>
  <p:tag name="ARTICULATE_HIDE_SLIDE" val="0"/>
  <p:tag name="ARTICULATE_PLAYER_CONTROL_PREVIOUS" val="Tru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False"/>
  <p:tag name="ARTICULATE_PLAYER_CONTROL_PLAYPAUSE" val="False"/>
  <p:tag name="ARTICULATE_PREV_BUTTON_ID" val="259"/>
  <p:tag name="ARTICULATE_USED_LAYOUT" val="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5B2D2">
            <a:alpha val="75000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241</Words>
  <Application>Microsoft Office PowerPoint</Application>
  <PresentationFormat>全屏显示(4:3)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幻灯片 1</vt:lpstr>
      <vt:lpstr>幻灯片 2</vt:lpstr>
      <vt:lpstr>幻灯片 3</vt:lpstr>
      <vt:lpstr>幻灯片 4</vt:lpstr>
      <vt:lpstr>幻灯片 5</vt:lpstr>
    </vt:vector>
  </TitlesOfParts>
  <Company>Articulate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Kuhlmann</dc:creator>
  <cp:lastModifiedBy>微软用户</cp:lastModifiedBy>
  <cp:revision>46</cp:revision>
  <dcterms:created xsi:type="dcterms:W3CDTF">2013-12-31T01:06:38Z</dcterms:created>
  <dcterms:modified xsi:type="dcterms:W3CDTF">2015-06-04T09:34:10Z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5B93FBB2-FCB3-4D26-96B3-4FF4E48150B8</vt:lpwstr>
  </property>
  <property fmtid="{D5CDD505-2E9C-101B-9397-08002B2CF9AE}" pid="3" name="ArticulatePath">
    <vt:lpwstr>Presentation1</vt:lpwstr>
  </property>
  <property fmtid="{D5CDD505-2E9C-101B-9397-08002B2CF9AE}" pid="4" name="ArticulateUseProject">
    <vt:lpwstr>1</vt:lpwstr>
  </property>
  <property fmtid="{D5CDD505-2E9C-101B-9397-08002B2CF9AE}" pid="5" name="ArticulateProjectVersion">
    <vt:lpwstr>7</vt:lpwstr>
  </property>
  <property fmtid="{D5CDD505-2E9C-101B-9397-08002B2CF9AE}" pid="6" name="ArticulateProjectFull">
    <vt:lpwstr>C:\Users\Tom\Desktop\Tablet-template\tablet-template.ppta</vt:lpwstr>
  </property>
</Properties>
</file>